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59" r:id="rId6"/>
    <p:sldId id="260" r:id="rId7"/>
    <p:sldId id="261" r:id="rId8"/>
    <p:sldId id="262" r:id="rId9"/>
    <p:sldId id="263" r:id="rId10"/>
    <p:sldId id="264" r:id="rId11"/>
    <p:sldId id="267" r:id="rId12"/>
    <p:sldId id="265" r:id="rId13"/>
    <p:sldId id="266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805" autoAdjust="0"/>
  </p:normalViewPr>
  <p:slideViewPr>
    <p:cSldViewPr snapToGrid="0">
      <p:cViewPr>
        <p:scale>
          <a:sx n="81" d="100"/>
          <a:sy n="81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80B8E-9B4D-4799-9D3C-DF649F5A4534}" type="datetimeFigureOut">
              <a:rPr lang="en-US" smtClean="0"/>
              <a:t>8/11/2024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6A34CD-4AEC-4072-B586-ED428FACD4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2452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K-Means Clustering is an Unsupervised Learning algorithm, which groups the unlabeled dataset into different clusters. Here </a:t>
            </a:r>
            <a:r>
              <a:rPr lang="en-US" b="0" i="0" dirty="0">
                <a:solidFill>
                  <a:srgbClr val="040C28"/>
                </a:solidFill>
                <a:effectLst/>
                <a:latin typeface="Google Sans"/>
              </a:rPr>
              <a:t>K defines the number of pre-defined clusters that need to be created in the process. </a:t>
            </a:r>
            <a:r>
              <a:rPr lang="en-US" dirty="0"/>
              <a:t>Number of Cluster is found out via elbow method. </a:t>
            </a:r>
            <a:r>
              <a:rPr lang="en-US" b="0" i="0" dirty="0">
                <a:solidFill>
                  <a:srgbClr val="808080"/>
                </a:solidFill>
                <a:effectLst/>
                <a:latin typeface="Open Sans" panose="020B0606030504020204" pitchFamily="34" charset="0"/>
              </a:rPr>
              <a:t>The location of a bend (knee) in the plot is generally considered as an indicator of the appropriate number of clusters.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Initialize the centroids.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83838"/>
                </a:solidFill>
                <a:effectLst/>
                <a:highlight>
                  <a:srgbClr val="FFFFFF"/>
                </a:highlight>
                <a:latin typeface="Inter"/>
              </a:rPr>
              <a:t>Select the group and find the average.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1969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Birch clustering will generate a small and compact summary of a large dataset. This smaller summary is then clustered instead of clustering the large dataset.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914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is not required to specify cluster points as with K means.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Affinity propagation will consider every data point as a cluster and via convergence, clusters are formed.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664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4859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04040"/>
                </a:solidFill>
                <a:effectLst/>
                <a:highlight>
                  <a:srgbClr val="FFFFFF"/>
                </a:highlight>
                <a:latin typeface="Noto Serif" panose="020F0502020204030204" pitchFamily="18" charset="0"/>
              </a:rPr>
              <a:t>a powerful hierarchical clustering algorithm that extends the capabilities of DBSCAN by adding hierarchical clustering and handling varying densities more effectively.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048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 is connected only to two data points (vs centroid) and then connect all the nodes. In spectral, clusters don’t follow any pattern.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6A34CD-4AEC-4072-B586-ED428FACD46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68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C622F-DCD3-93C3-4BA5-2AE8C05251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B3054D-0889-D322-2140-4A35BF741E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6ABD53-D43F-75FF-D284-2B7DB31BB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1448EB-1115-8A6C-D06C-DE88EBAC3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5953CD-EC17-8BC9-1B1F-FCBFFC1CF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126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4C76B-F2C0-0608-940C-4493D5BD7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E36DEA-1A03-E2B9-D6C7-802115FB53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576695-3E15-1399-7ECB-51E0C89127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19DB4-1EBB-18CB-CB41-71DCC04AE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43225F-9277-1DAD-E57D-ADC54D79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8575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2C9EAF3-8A20-157C-FA0C-6DCECD9AE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CC1934-3800-1124-60AE-3E21DB30E8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6EB02-562C-D1C2-50EC-1B83992A8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8ECC09-08AB-C8D7-F5E0-D468A218A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E5723-5AC8-F6CA-8F1C-8E0B6FDCC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31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BA04-5443-AD3E-33B4-6BC28A7DA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BCEDE-7F82-B848-E185-8108F44CFE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6E6C4A-71E7-E396-4218-4A83FC6CB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6DAF09-CA6A-1B17-7720-F0BE080D5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CC1FC5-366C-40C6-6981-342D10450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390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5BB58-9340-C981-BC03-43D46F4F0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1BF3B-541A-B9D7-4A5A-2371CDEAC2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E24E5-5459-AFE5-8E12-DBBEB8FDC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C2D471-75F8-DC3E-AEA8-8E158D12EC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104B-091A-0A8C-9286-893A126A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4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79937-60DF-25FD-FFAC-FA9B825DB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029B-AAD5-1F97-F3DC-C487650FE2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72B19E-828D-D9C5-D615-AF7A886E1F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61F6FE-642C-3F83-44DA-D9CBF0390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782FE2-047C-5B36-1E06-21FE2938A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F4A95C-B17A-AEB5-21EF-64FBF015B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5763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28AA0-FFA5-1FBD-6375-57A047317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607A9-85AA-1626-5F8D-DBE7333E80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87738-4B05-BA28-D7F7-5F20716CBA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BD9EB2-8CB8-2A9A-CB37-45BF1D4450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985097D-2D18-3DE3-5E3C-01F285AF3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7CCC57-3DB4-FB3E-96F5-586F72EB04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7DC70F-9953-565F-86A8-5EA7E6B83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427689-8CEE-4425-9763-73A996C06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957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DFF8-4BD0-9AC5-9CF2-24A625B4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289107-48EF-829F-36E3-2D233ECDC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65E9DB-0D6C-DF65-8085-7D34754E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16124-E459-CF87-6C96-F989BBABC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59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39A9B6-359D-7FA8-A819-0628FCC12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8E0EE-60A5-CA64-9632-73E34B5EF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2D53EF-E079-5073-46DE-FFB8260AC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846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132EA-F51B-D491-A5D8-BEF629D45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70E3F-877A-E20B-C682-D0DE7A132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9A5E52-DCF3-FAC8-2752-AAC47A5769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F07150-2822-0BA4-51B4-ED64E9730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89393-EE08-F2DD-456A-16B4923F74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8258D-6177-2497-C548-9E84B9896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59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36508-0420-3880-59BD-EA6B658EE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B9B9BC-A530-3529-957D-10816A4055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C4C5F-5565-8C21-D0F1-57F34D4A5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FC491-2A71-826E-61DD-1BF03CD2F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7A2A7-2BBA-D1F4-C676-0EC22BAD1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85BB0-58FB-766F-4B44-9357B5134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2742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4171DF-2C9E-56BB-0889-8B0E88630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80C36-EFF7-5F7F-F2E2-317DFA5681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B8002B-A9D7-D945-DEA2-5E2E7F700A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A54A7D-0383-454B-9C5D-4EF4639024C3}" type="datetimeFigureOut">
              <a:rPr lang="en-US" smtClean="0"/>
              <a:t>8/10/2024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FBFF41-49CE-86F0-1248-BD481ED4EB7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CDE67-6EEE-868A-7042-8C3B8CA4D4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E399DA-B48A-4B72-B800-FFB908EDD7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6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dailydoseofds.com/hdbscan-the-supercharged-version-of-dbscan-an-algorithmic-deep-dive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2B481-07A7-26F0-EAB1-33B32642DF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Clustering Algorithms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02E8F9-9F7F-8AB1-868A-D6C818800B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- A Comparative Study of Popular Clustering Techniques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6713D86-FDF7-EE2F-C566-F88060CE5F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368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42"/>
    </mc:Choice>
    <mc:Fallback>
      <p:transition spd="slow" advTm="155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88E5C-A2C8-3CA3-0F0D-CBBEEFFC6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HDBSCAN (Hierarchical DBSCAN)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88DD5F8-6E86-F76A-4FC4-17AA92E620A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51339" y="1715477"/>
            <a:ext cx="576189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HDBSCAN is an extension of DBSCAN that performs clustering in a hierarchical manner.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 a minimum spanning tree of the distance between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Condenses it into a hierarchy of clusters.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Automatically determines the optimal number of clusters.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Disadvantage: </a:t>
            </a:r>
            <a:r>
              <a:rPr lang="en-US" sz="1800" dirty="0">
                <a:latin typeface="Arial" panose="020B0604020202020204" pitchFamily="34" charset="0"/>
              </a:rPr>
              <a:t>HDBSCAN can be computationally expensive, particularly for large datasets, due to the construction of the minimum spanning tree and the calculation of mutual reachability distances.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Customer segmentation, Fraud detection.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E3D1F7-ACEE-9763-FABA-D53EE85618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9059" y="2205722"/>
            <a:ext cx="5087817" cy="3573671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677B24B-9A04-9E57-77C2-E2F9F4335B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72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90"/>
    </mc:Choice>
    <mc:Fallback>
      <p:transition spd="slow" advTm="32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7655-7B24-B2D5-1EF7-DE35D2199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DBSCAN &amp; HDBSCAN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D450-459A-7C51-0633-702B319A85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523" y="5999040"/>
            <a:ext cx="12983308" cy="2176313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>
                <a:hlinkClick r:id="rId4"/>
              </a:rPr>
              <a:t>https://www.dailydoseofds.com/hdbscan-the-supercharged-version-of-dbscan-an-algorithmic-deep-dive/</a:t>
            </a:r>
            <a:endParaRPr lang="en-US" sz="1600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8D717914-FED5-50E8-2074-570A48E34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92" y="2681409"/>
            <a:ext cx="5169877" cy="227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B966DCAF-FA21-B500-C49A-E33A3C4A8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2733707"/>
            <a:ext cx="5169878" cy="227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3BB68E4-4E29-4A54-0547-AD8D3B2090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198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69"/>
    </mc:Choice>
    <mc:Fallback>
      <p:transition spd="slow" advTm="6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86110-76E8-1342-3D69-1264FDF89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OPTICS (Ordering Points to Identify the Clustering Structure)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20B60-0C6A-B857-D7EB-CBFC5E9419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14292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2900" b="1" dirty="0"/>
              <a:t>Definition: </a:t>
            </a:r>
            <a:r>
              <a:rPr lang="en-US" sz="2900" dirty="0"/>
              <a:t>OPTICS is similar to DBSCAN but identifies clusters of varying densities and shapes. </a:t>
            </a:r>
          </a:p>
          <a:p>
            <a:pPr marL="0" indent="0">
              <a:buNone/>
            </a:pPr>
            <a:r>
              <a:rPr lang="en-US" sz="2900" b="1" dirty="0"/>
              <a:t>Process: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Orders points based on their density-reachability.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900" dirty="0"/>
              <a:t>Extracts clusters based on the ordered list.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Advantages: </a:t>
            </a:r>
            <a:r>
              <a:rPr lang="en-US" sz="2900" dirty="0"/>
              <a:t>Handles varying density clusters.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2900" b="1" dirty="0"/>
              <a:t>Disadvantages</a:t>
            </a:r>
            <a:r>
              <a:rPr lang="en-US" sz="2900" dirty="0"/>
              <a:t>: </a:t>
            </a:r>
          </a:p>
          <a:p>
            <a:pPr lvl="1"/>
            <a:r>
              <a:rPr lang="en-US" sz="2500" dirty="0"/>
              <a:t>Sensitivity to parameters − OPTICS requires careful tuning of its parameters, such as the </a:t>
            </a:r>
            <a:r>
              <a:rPr lang="en-US" sz="2500" dirty="0" err="1"/>
              <a:t>min_samples</a:t>
            </a:r>
            <a:r>
              <a:rPr lang="en-US" sz="2500" dirty="0"/>
              <a:t> and xi parameters, which can be challenging.</a:t>
            </a:r>
          </a:p>
          <a:p>
            <a:pPr lvl="1"/>
            <a:r>
              <a:rPr lang="en-US" sz="2500" b="1" dirty="0"/>
              <a:t>Computational complexity </a:t>
            </a:r>
            <a:r>
              <a:rPr lang="en-US" sz="2500" dirty="0"/>
              <a:t>− OPTICS can be computationally expensive for large datasets, especially when using a high </a:t>
            </a:r>
            <a:r>
              <a:rPr lang="en-US" sz="2500" dirty="0" err="1"/>
              <a:t>min_samples</a:t>
            </a:r>
            <a:r>
              <a:rPr lang="en-US" sz="2500" dirty="0"/>
              <a:t> value.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900" b="1" dirty="0"/>
              <a:t>Use Cases: </a:t>
            </a:r>
            <a:r>
              <a:rPr lang="en-US" sz="2900" dirty="0"/>
              <a:t>Financial fraud detection, Environmental data analysis.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9B4A9-4E04-AB31-F5C4-C9D6724A8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6816" y="1486649"/>
            <a:ext cx="4245615" cy="4409456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DEB37C5-62DB-1283-8B1E-D94D0C701B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551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832"/>
    </mc:Choice>
    <mc:Fallback>
      <p:transition spd="slow" advTm="19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1802-742F-91A4-96E0-9D5B3E9AC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4490DF-C620-6564-EABA-9B8121C79E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39616" y="1487552"/>
            <a:ext cx="6277708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Definition: </a:t>
            </a:r>
            <a:r>
              <a:rPr lang="en-US" altLang="en-US" sz="1800" dirty="0">
                <a:latin typeface="Arial" panose="020B0604020202020204" pitchFamily="34" charset="0"/>
              </a:rPr>
              <a:t>In Spectral clustering, datapoints are treated as nodes of a graph. So this is a graph partitioning problem.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Process: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Nodes are mapped to low dimensional space that can be easily segregated to form clusters.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The goal of this clustering is to cluster data that is connected but not necessarily compact.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Advantages: </a:t>
            </a:r>
            <a:r>
              <a:rPr lang="en-US" altLang="en-US" sz="1800" dirty="0">
                <a:latin typeface="Arial" panose="020B0604020202020204" pitchFamily="34" charset="0"/>
              </a:rPr>
              <a:t>Performs well on complex data shapes.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Disadvantage</a:t>
            </a:r>
            <a:r>
              <a:rPr lang="en-US" altLang="en-US" sz="1800" dirty="0">
                <a:latin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</a:rPr>
              <a:t>cannot distinguish between deep cuts and long paths, and that this confusion can cause it to cut a graph in the wrong direction thereby producing the spectral method's worst-case behavior 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Use Cases: </a:t>
            </a:r>
            <a:r>
              <a:rPr lang="en-US" altLang="en-US" sz="1800" dirty="0">
                <a:latin typeface="Arial" panose="020B0604020202020204" pitchFamily="34" charset="0"/>
              </a:rPr>
              <a:t>Image segmentation, Social network analysis.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871787-6E5D-8E50-0169-A74081936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324" y="1988306"/>
            <a:ext cx="4944165" cy="3162741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5D1C4690-13CE-FDEF-3B2E-8A970ABC3CF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851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153"/>
    </mc:Choice>
    <mc:Fallback>
      <p:transition spd="slow" advTm="58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ADFA-EC3D-002E-186F-EE6892837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6D4A97C-6835-77DA-E6C3-F8617ED20C8F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6447" y="1378374"/>
            <a:ext cx="4730566" cy="3970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is Clustering?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Clustering is an unsupervised learning technique used to group similar data points into clusters.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Applications: Customer segmentation, Image segmentation, Anomaly detection, etc.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Types of Clustering: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Hard Clustering: Each data point belongs to exactly one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Soft Clustering: Each data point can belong to more than one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E985DE5-A0A3-3EEF-0EFC-7DC64002D6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1518" y="1556398"/>
            <a:ext cx="6178743" cy="3724529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908145-3B74-28F8-5841-4CD5575A12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79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519"/>
    </mc:Choice>
    <mc:Fallback>
      <p:transition spd="slow" advTm="425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30F274-3BB2-C2F2-AC0A-7AC97EFAA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Bisecting K-Means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9AA8F1D-76DF-CA01-8391-FAF24D9C12B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13551" y="1779687"/>
            <a:ext cx="6101861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Bisecting K-Means is a hierarchical version of the K-Means algorithm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all data points in one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Repeatedly split the cluster with the largest variance until the desired number of clusters is obtained.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More stable than standard K-Means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Disadvantage: </a:t>
            </a:r>
            <a:r>
              <a:rPr lang="en-US" sz="1800" dirty="0">
                <a:latin typeface="Arial" panose="020B0604020202020204" pitchFamily="34" charset="0"/>
              </a:rPr>
              <a:t>inability to handle categorical data. The algorithm works with numerical data, where distances between data points can be calculated. However, categorical data doesn’t have a natural notion of distance or similarity.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Text mining, Image processing.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B190B-8B13-FCF5-3A32-F1FFAF61D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412" y="2860335"/>
            <a:ext cx="5553850" cy="1371791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C408A396-2074-4445-2A40-2FF929D0F2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8197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40"/>
    </mc:Choice>
    <mc:Fallback>
      <p:transition spd="slow" advTm="98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A6AD-E076-2EDD-9B06-43FC00A052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 of K-Means and Bisecting K-means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6A81A0-EC58-250D-C3FF-1AF909D942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366282" y="1825625"/>
            <a:ext cx="7459436" cy="4351338"/>
          </a:xfr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2955E39-EC25-BA9A-1657-64343974BA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635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36"/>
    </mc:Choice>
    <mc:Fallback>
      <p:transition spd="slow" advTm="345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1AF29-31AB-2BD3-1717-FCB495CD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Agglomerative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4A0D5AD-C98E-254A-FC66-216520F6B1F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462140"/>
            <a:ext cx="5538849" cy="507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 hierarchical clustering method that builds nested clusters by merging or splitting them successively.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Start with each data point as a single cluster.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Merge the closest pair of clusters iteratively.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No need to specify the number of clusters in advance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Disa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it can be computationally expensive, it does not produce the same number of clusters for different datasets, it can struggle with high-dimensional data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Use Cases: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Social network analysis, Gene expression data.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CB15B2-CA3C-50D3-4283-CE52E160D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319" y="2115542"/>
            <a:ext cx="3896269" cy="3505689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56E1C28-902E-40C8-1420-E5FE38F62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24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66"/>
    </mc:Choice>
    <mc:Fallback>
      <p:transition spd="slow" advTm="44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A45EA-63D3-AD44-8DB9-A12F37EA7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BIRCH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2175991-AFD0-ED6B-C071-F0DF3238A7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69277" y="1343861"/>
            <a:ext cx="5375031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Definition: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BIRCH (Balanced Iterative Reducing and Clustering using Hierarchies) is a hierarchical clustering algorithm designed for large datasets.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Process: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Builds a tree structure called the Clustering Feature (CF) tree.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Incrementally clusters incoming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Handles large datasets efficiently. Helps with scaling efficiently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Disadvantages: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1800" dirty="0">
                <a:latin typeface="Arial" panose="020B0604020202020204" pitchFamily="34" charset="0"/>
              </a:rPr>
              <a:t>A main disadvantage of BIRCH (and of most hie clustering methods) is less robustness towards outliers, which will either show additional clusters or even cause other clusters to merge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Use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Cases: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Image compression, Document clustering.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79CE7F-955D-BEA7-9D69-9634266252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291" y="1783561"/>
            <a:ext cx="5101463" cy="36860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8E1944C-A331-BF73-0A89-518BF78F07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959" y="291349"/>
            <a:ext cx="1876688" cy="1781424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5622032-9065-4A4F-B205-146092C32D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88"/>
    </mc:Choice>
    <mc:Fallback>
      <p:transition spd="slow" advTm="54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920CF-69C6-CC2C-D82E-923D8F5BA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Shift Clustering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614841-410E-E4EB-8843-4BBDF9B0BC9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374652" y="1657175"/>
            <a:ext cx="7192617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Definition: </a:t>
            </a:r>
            <a:r>
              <a:rPr lang="en-US" altLang="en-US" sz="1800" dirty="0">
                <a:latin typeface="Arial" panose="020B0604020202020204" pitchFamily="34" charset="0"/>
              </a:rPr>
              <a:t>Mean Shift is a non-parametric clustering technique that does not require specifying the number of clusters (as with K means)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Process: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Initialize centroids and shift them towards the densest area (highest data point density).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Iterate until convergence.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Advantages: </a:t>
            </a:r>
            <a:r>
              <a:rPr lang="en-US" altLang="en-US" sz="1800" dirty="0">
                <a:latin typeface="Arial" panose="020B0604020202020204" pitchFamily="34" charset="0"/>
              </a:rPr>
              <a:t>Flexibility in determining the number of clusters.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Disadvantage: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panose="020B0604020202020204" pitchFamily="34" charset="0"/>
              </a:rPr>
              <a:t>The performance of Mean Shift clustering is sensitive to the choice of the bandwidth parameter. ...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800" dirty="0">
                <a:latin typeface="Arial" panose="020B0604020202020204" pitchFamily="34" charset="0"/>
              </a:rPr>
              <a:t>Mean Shift can be computationally expensive, especially for large datasets.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800" b="1" dirty="0">
                <a:latin typeface="Arial" panose="020B0604020202020204" pitchFamily="34" charset="0"/>
              </a:rPr>
              <a:t>Use Cases</a:t>
            </a:r>
            <a:r>
              <a:rPr lang="en-US" altLang="en-US" sz="1800" dirty="0">
                <a:latin typeface="Arial" panose="020B0604020202020204" pitchFamily="34" charset="0"/>
              </a:rPr>
              <a:t>: Image segmentation, Object tracking.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37EE0B-33E4-3782-5B7A-24A377B2F5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7268" y="2329216"/>
            <a:ext cx="4250079" cy="3829584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4BAFE64-491A-C549-A453-D84B0EEBC7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31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81"/>
    </mc:Choice>
    <mc:Fallback>
      <p:transition spd="slow" advTm="568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C954C-99AF-44DD-D4DE-7E520BC7F2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Affinity Propagation Clustering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A43524A-678D-2444-B7F3-64EE2814068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05624" y="2022431"/>
            <a:ext cx="5201920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Definition: </a:t>
            </a:r>
            <a:r>
              <a:rPr lang="en-US" altLang="en-US" sz="1800" dirty="0">
                <a:latin typeface="Arial" panose="020B0604020202020204" pitchFamily="34" charset="0"/>
              </a:rPr>
              <a:t>Affinity Propagation creates clusters by sending messages between data points until a set of exemplars emerges.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Process: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Messages are exchanged between points about their preference to become exemplars.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Clusters form around these exemplars.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Advantages</a:t>
            </a:r>
            <a:r>
              <a:rPr lang="en-US" altLang="en-US" sz="1800" dirty="0">
                <a:latin typeface="Arial" panose="020B0604020202020204" pitchFamily="34" charset="0"/>
              </a:rPr>
              <a:t>: Does not require specifying the number of clusters.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Disadvantages</a:t>
            </a:r>
            <a:r>
              <a:rPr lang="en-US" altLang="en-US" sz="1800" dirty="0">
                <a:latin typeface="Arial" panose="020B0604020202020204" pitchFamily="34" charset="0"/>
              </a:rPr>
              <a:t>: </a:t>
            </a:r>
            <a:r>
              <a:rPr lang="en-US" sz="1800" dirty="0">
                <a:latin typeface="Arial" panose="020B0604020202020204" pitchFamily="34" charset="0"/>
              </a:rPr>
              <a:t>Can be computationally expensive, especially for large datasets, making it unsuitable for large-scale clustering problems.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sz="1800" b="1" dirty="0">
              <a:latin typeface="Arial" panose="020B0604020202020204" pitchFamily="34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1800" b="1" dirty="0">
                <a:latin typeface="Arial" panose="020B0604020202020204" pitchFamily="34" charset="0"/>
              </a:rPr>
              <a:t>Use Cases: </a:t>
            </a:r>
            <a:r>
              <a:rPr lang="en-US" altLang="en-US" sz="1800" dirty="0">
                <a:latin typeface="Arial" panose="020B0604020202020204" pitchFamily="34" charset="0"/>
              </a:rPr>
              <a:t>Face recognition, Text clustering.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1BA253-BD1C-3FA9-F153-09B8FDA36A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5162" y="2756464"/>
            <a:ext cx="4086795" cy="35819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3652A72C-0D42-0594-639F-BE66399CCCE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076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626"/>
    </mc:Choice>
    <mc:Fallback>
      <p:transition spd="slow" advTm="226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0BF86-18C1-88D4-19C6-A344D9DC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DBSCAN (Density-Based Spatial Clustering of Applications with Noise)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CFB6510-0A0E-50A3-FDEA-13DD1BD3C4F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199" y="2154637"/>
            <a:ext cx="6288477" cy="369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Definition: </a:t>
            </a:r>
            <a:r>
              <a:rPr lang="en-US" altLang="en-US" sz="1800" dirty="0">
                <a:latin typeface="Arial" panose="020B0604020202020204" pitchFamily="34" charset="0"/>
              </a:rPr>
              <a:t>DBSCAN is a density-based clustering algorithm that forms clusters based on the density of data points.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Process: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lang="en-US" altLang="en-US" sz="1800" dirty="0">
                <a:latin typeface="Arial" panose="020B0604020202020204" pitchFamily="34" charset="0"/>
              </a:rPr>
              <a:t>It groups ‘densely grouped’ data points into a single cluster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Advantages: </a:t>
            </a:r>
            <a:r>
              <a:rPr lang="en-US" altLang="en-US" sz="1800" dirty="0">
                <a:latin typeface="Arial" panose="020B0604020202020204" pitchFamily="34" charset="0"/>
              </a:rPr>
              <a:t>Can find arbitrarily shaped clusters, handles noise well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Disadvantages: </a:t>
            </a:r>
            <a:r>
              <a:rPr lang="en-US" sz="1800" dirty="0">
                <a:latin typeface="Arial" panose="020B0604020202020204" pitchFamily="34" charset="0"/>
              </a:rPr>
              <a:t>DBSCAN may perform poorly on data sets with clusters of significantly different densities.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18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1800" b="1" dirty="0">
                <a:latin typeface="Arial" panose="020B0604020202020204" pitchFamily="34" charset="0"/>
              </a:rPr>
              <a:t>Use Cases: </a:t>
            </a:r>
            <a:r>
              <a:rPr lang="en-US" altLang="en-US" sz="1800" dirty="0">
                <a:latin typeface="Arial" panose="020B0604020202020204" pitchFamily="34" charset="0"/>
              </a:rPr>
              <a:t>Geospatial data, Anomaly detection.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123C78-0EFF-1AC7-2E11-0B52259858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370" y="1629238"/>
            <a:ext cx="2657846" cy="23720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DF02A5-2FFB-4970-6817-D377CE6A55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08261" y="4195921"/>
            <a:ext cx="3410723" cy="2473067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66A3AC22-0A04-4F32-2AA0-E9A751F79A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l="-200000" t="-90625" r="-200000" b="-90625"/>
          <a:stretch>
            <a:fillRect/>
          </a:stretch>
        </p:blipFill>
        <p:spPr>
          <a:xfrm>
            <a:off x="9144000" y="5143500"/>
            <a:ext cx="3048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60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251"/>
    </mc:Choice>
    <mc:Fallback>
      <p:transition spd="slow" advTm="36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1397</TotalTime>
  <Words>1150</Words>
  <Application>Microsoft Office PowerPoint</Application>
  <PresentationFormat>Widescreen</PresentationFormat>
  <Paragraphs>132</Paragraphs>
  <Slides>13</Slides>
  <Notes>7</Notes>
  <HiddenSlides>0</HiddenSlides>
  <MMClips>13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Calibri</vt:lpstr>
      <vt:lpstr>Calibri Light</vt:lpstr>
      <vt:lpstr>Google Sans</vt:lpstr>
      <vt:lpstr>Inter</vt:lpstr>
      <vt:lpstr>Noto Serif</vt:lpstr>
      <vt:lpstr>Open Sans</vt:lpstr>
      <vt:lpstr>Office Theme</vt:lpstr>
      <vt:lpstr>Clustering Algorithms</vt:lpstr>
      <vt:lpstr>Introduction to Clustering</vt:lpstr>
      <vt:lpstr>Bisecting K-Means Clustering</vt:lpstr>
      <vt:lpstr>Comparison of K-Means and Bisecting K-means</vt:lpstr>
      <vt:lpstr>Agglomerative Clustering</vt:lpstr>
      <vt:lpstr>BIRCH Clustering</vt:lpstr>
      <vt:lpstr>Mean Shift Clustering</vt:lpstr>
      <vt:lpstr>Affinity Propagation Clustering</vt:lpstr>
      <vt:lpstr>DBSCAN (Density-Based Spatial Clustering of Applications with Noise)</vt:lpstr>
      <vt:lpstr>HDBSCAN (Hierarchical DBSCAN)</vt:lpstr>
      <vt:lpstr>Comparison of DBSCAN &amp; HDBSCAN</vt:lpstr>
      <vt:lpstr>OPTICS (Ordering Points to Identify the Clustering Structure)</vt:lpstr>
      <vt:lpstr>Spectral Clustering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Devi Priya</dc:creator>
  <cp:lastModifiedBy>Devi Priya</cp:lastModifiedBy>
  <cp:revision>16</cp:revision>
  <dcterms:created xsi:type="dcterms:W3CDTF">2024-08-10T16:25:42Z</dcterms:created>
  <dcterms:modified xsi:type="dcterms:W3CDTF">2024-08-11T15:42:52Z</dcterms:modified>
</cp:coreProperties>
</file>